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66"/>
  </p:notesMasterIdLst>
  <p:sldIdLst>
    <p:sldId id="256" r:id="rId4"/>
    <p:sldId id="474" r:id="rId5"/>
    <p:sldId id="348" r:id="rId6"/>
    <p:sldId id="476" r:id="rId7"/>
    <p:sldId id="477" r:id="rId8"/>
    <p:sldId id="478" r:id="rId9"/>
    <p:sldId id="475" r:id="rId10"/>
    <p:sldId id="541" r:id="rId11"/>
    <p:sldId id="402" r:id="rId12"/>
    <p:sldId id="403" r:id="rId13"/>
    <p:sldId id="349" r:id="rId14"/>
    <p:sldId id="404" r:id="rId15"/>
    <p:sldId id="479" r:id="rId16"/>
    <p:sldId id="480" r:id="rId17"/>
    <p:sldId id="481" r:id="rId18"/>
    <p:sldId id="482" r:id="rId19"/>
    <p:sldId id="483" r:id="rId20"/>
    <p:sldId id="484" r:id="rId21"/>
    <p:sldId id="485" r:id="rId22"/>
    <p:sldId id="486" r:id="rId23"/>
    <p:sldId id="487" r:id="rId24"/>
    <p:sldId id="488" r:id="rId25"/>
    <p:sldId id="489" r:id="rId26"/>
    <p:sldId id="490" r:id="rId27"/>
    <p:sldId id="540" r:id="rId28"/>
    <p:sldId id="492" r:id="rId29"/>
    <p:sldId id="491" r:id="rId30"/>
    <p:sldId id="493" r:id="rId31"/>
    <p:sldId id="494" r:id="rId32"/>
    <p:sldId id="495" r:id="rId33"/>
    <p:sldId id="496" r:id="rId34"/>
    <p:sldId id="501" r:id="rId35"/>
    <p:sldId id="502" r:id="rId36"/>
    <p:sldId id="503" r:id="rId37"/>
    <p:sldId id="504" r:id="rId38"/>
    <p:sldId id="505" r:id="rId39"/>
    <p:sldId id="542" r:id="rId40"/>
    <p:sldId id="543" r:id="rId41"/>
    <p:sldId id="510" r:id="rId42"/>
    <p:sldId id="544" r:id="rId43"/>
    <p:sldId id="545" r:id="rId44"/>
    <p:sldId id="518" r:id="rId45"/>
    <p:sldId id="519" r:id="rId46"/>
    <p:sldId id="520" r:id="rId47"/>
    <p:sldId id="546" r:id="rId48"/>
    <p:sldId id="547" r:id="rId49"/>
    <p:sldId id="548" r:id="rId50"/>
    <p:sldId id="549" r:id="rId51"/>
    <p:sldId id="521" r:id="rId52"/>
    <p:sldId id="523" r:id="rId53"/>
    <p:sldId id="550" r:id="rId54"/>
    <p:sldId id="551" r:id="rId55"/>
    <p:sldId id="552" r:id="rId56"/>
    <p:sldId id="524" r:id="rId57"/>
    <p:sldId id="525" r:id="rId58"/>
    <p:sldId id="553" r:id="rId59"/>
    <p:sldId id="554" r:id="rId60"/>
    <p:sldId id="555" r:id="rId61"/>
    <p:sldId id="556" r:id="rId62"/>
    <p:sldId id="526" r:id="rId63"/>
    <p:sldId id="537" r:id="rId64"/>
    <p:sldId id="538" r:id="rId65"/>
  </p:sldIdLst>
  <p:sldSz cx="9144000" cy="5143500" type="screen16x9"/>
  <p:notesSz cx="6858000" cy="9144000"/>
  <p:embeddedFontLst>
    <p:embeddedFont>
      <p:font typeface="Overpass" panose="020B0604020202020204" charset="0"/>
      <p:regular r:id="rId67"/>
      <p:bold r:id="rId68"/>
      <p:italic r:id="rId69"/>
      <p:boldItalic r:id="rId70"/>
    </p:embeddedFont>
    <p:embeddedFont>
      <p:font typeface="Proxima Nova" panose="020B0604020202020204" charset="0"/>
      <p:regular r:id="rId71"/>
      <p:bold r:id="rId72"/>
      <p:italic r:id="rId73"/>
      <p:boldItalic r:id="rId74"/>
    </p:embeddedFont>
    <p:embeddedFont>
      <p:font typeface="Source Sans Pro" panose="020B0503030403020204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9FDC2CC-8E0C-4F1B-A786-F83C3298BEC7}">
          <p14:sldIdLst>
            <p14:sldId id="256"/>
            <p14:sldId id="474"/>
            <p14:sldId id="348"/>
            <p14:sldId id="476"/>
            <p14:sldId id="477"/>
            <p14:sldId id="478"/>
            <p14:sldId id="475"/>
            <p14:sldId id="541"/>
            <p14:sldId id="402"/>
            <p14:sldId id="403"/>
            <p14:sldId id="349"/>
            <p14:sldId id="404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540"/>
            <p14:sldId id="492"/>
            <p14:sldId id="491"/>
            <p14:sldId id="493"/>
            <p14:sldId id="494"/>
            <p14:sldId id="495"/>
            <p14:sldId id="496"/>
            <p14:sldId id="501"/>
            <p14:sldId id="502"/>
            <p14:sldId id="503"/>
            <p14:sldId id="504"/>
            <p14:sldId id="505"/>
            <p14:sldId id="542"/>
            <p14:sldId id="543"/>
            <p14:sldId id="510"/>
            <p14:sldId id="544"/>
            <p14:sldId id="545"/>
            <p14:sldId id="518"/>
            <p14:sldId id="519"/>
            <p14:sldId id="520"/>
            <p14:sldId id="546"/>
            <p14:sldId id="547"/>
            <p14:sldId id="548"/>
            <p14:sldId id="549"/>
            <p14:sldId id="521"/>
            <p14:sldId id="523"/>
            <p14:sldId id="550"/>
            <p14:sldId id="551"/>
            <p14:sldId id="552"/>
            <p14:sldId id="524"/>
            <p14:sldId id="525"/>
            <p14:sldId id="553"/>
            <p14:sldId id="554"/>
            <p14:sldId id="555"/>
            <p14:sldId id="556"/>
            <p14:sldId id="526"/>
            <p14:sldId id="537"/>
            <p14:sldId id="538"/>
          </p14:sldIdLst>
        </p14:section>
        <p14:section name="Untitled Section" id="{50FB6D4F-AA79-4CBC-AED8-521ACC0BC9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941" autoAdjust="0"/>
  </p:normalViewPr>
  <p:slideViewPr>
    <p:cSldViewPr snapToGrid="0" snapToObjects="1">
      <p:cViewPr varScale="1">
        <p:scale>
          <a:sx n="95" d="100"/>
          <a:sy n="95" d="100"/>
        </p:scale>
        <p:origin x="990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font" Target="fonts/font2.fntdata"/><Relationship Id="rId76" Type="http://schemas.openxmlformats.org/officeDocument/2006/relationships/font" Target="fonts/font10.fntdata"/><Relationship Id="rId7" Type="http://schemas.openxmlformats.org/officeDocument/2006/relationships/slide" Target="slides/slide4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6.fntdata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1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020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Ansible is THE Universal Automation Framework that can be used to automate the provisioning and configuration of SERVERS, NETWORKS and STORAGE</a:t>
            </a:r>
          </a:p>
        </p:txBody>
      </p:sp>
    </p:spTree>
    <p:extLst>
      <p:ext uri="{BB962C8B-B14F-4D97-AF65-F5344CB8AC3E}">
        <p14:creationId xmlns:p14="http://schemas.microsoft.com/office/powerpoint/2010/main" val="86898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923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Inventory consists of the list of servers that the Playbook will act upon.  The servers can be either a simple IP Address or a fully qualified hostname</a:t>
            </a:r>
          </a:p>
        </p:txBody>
      </p:sp>
    </p:spTree>
    <p:extLst>
      <p:ext uri="{BB962C8B-B14F-4D97-AF65-F5344CB8AC3E}">
        <p14:creationId xmlns:p14="http://schemas.microsoft.com/office/powerpoint/2010/main" val="4150583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5129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Idempotent implies the object doesn’t change when operated upon by itself</a:t>
            </a:r>
          </a:p>
        </p:txBody>
      </p:sp>
    </p:spTree>
    <p:extLst>
      <p:ext uri="{BB962C8B-B14F-4D97-AF65-F5344CB8AC3E}">
        <p14:creationId xmlns:p14="http://schemas.microsoft.com/office/powerpoint/2010/main" val="2775037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18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3261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7270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method for Making Network Changes</a:t>
            </a:r>
          </a:p>
          <a:p>
            <a:endParaRPr lang="en-US" dirty="0"/>
          </a:p>
          <a:p>
            <a:r>
              <a:rPr lang="en-US" dirty="0"/>
              <a:t>It’s important to note that 71% of network vendors manage their products using Command Line Interfaces</a:t>
            </a:r>
          </a:p>
        </p:txBody>
      </p:sp>
    </p:spTree>
    <p:extLst>
      <p:ext uri="{BB962C8B-B14F-4D97-AF65-F5344CB8AC3E}">
        <p14:creationId xmlns:p14="http://schemas.microsoft.com/office/powerpoint/2010/main" val="239888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With the creation of the cloud demand has skyrocketed for faster delivery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Business’s demand that network configuration become a consistent, repeatable automatable process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To meet this need, vendors are turning to Ansible to provide automation at the Network level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In fact, many of the top network vendors are contributing back upstream into the Ansible source code tree, providing new modules that can be used to manager their products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606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1102531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26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69871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genda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2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3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4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5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6"/>
          </p:nvPr>
        </p:nvSpPr>
        <p:spPr>
          <a:xfrm>
            <a:off x="8266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7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8"/>
          </p:nvPr>
        </p:nvSpPr>
        <p:spPr>
          <a:xfrm>
            <a:off x="46309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9"/>
          </p:nvPr>
        </p:nvSpPr>
        <p:spPr>
          <a:xfrm>
            <a:off x="8266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3"/>
          </p:nvPr>
        </p:nvSpPr>
        <p:spPr>
          <a:xfrm>
            <a:off x="8266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4"/>
          </p:nvPr>
        </p:nvSpPr>
        <p:spPr>
          <a:xfrm>
            <a:off x="46309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5"/>
          </p:nvPr>
        </p:nvSpPr>
        <p:spPr>
          <a:xfrm>
            <a:off x="46309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6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7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8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9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20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26700" y="1241651"/>
            <a:ext cx="7490700" cy="306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graphic righ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26700" y="1244925"/>
            <a:ext cx="3585000" cy="3211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left, text righ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32350" y="1244925"/>
            <a:ext cx="3585000" cy="320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graphic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3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4968475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968350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3"/>
          </p:nvPr>
        </p:nvSpPr>
        <p:spPr>
          <a:xfrm>
            <a:off x="826650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4"/>
          </p:nvPr>
        </p:nvSpPr>
        <p:spPr>
          <a:xfrm>
            <a:off x="826525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graphic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826650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3"/>
          </p:nvPr>
        </p:nvSpPr>
        <p:spPr>
          <a:xfrm>
            <a:off x="34676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"/>
          </p:nvPr>
        </p:nvSpPr>
        <p:spPr>
          <a:xfrm>
            <a:off x="34676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5"/>
          </p:nvPr>
        </p:nvSpPr>
        <p:spPr>
          <a:xfrm>
            <a:off x="61087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6"/>
          </p:nvPr>
        </p:nvSpPr>
        <p:spPr>
          <a:xfrm>
            <a:off x="61087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3"/>
          </p:nvPr>
        </p:nvSpPr>
        <p:spPr>
          <a:xfrm>
            <a:off x="34676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4"/>
          </p:nvPr>
        </p:nvSpPr>
        <p:spPr>
          <a:xfrm>
            <a:off x="34676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5"/>
          </p:nvPr>
        </p:nvSpPr>
        <p:spPr>
          <a:xfrm>
            <a:off x="61087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6"/>
          </p:nvPr>
        </p:nvSpPr>
        <p:spPr>
          <a:xfrm>
            <a:off x="61087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graphic bot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26650" y="1554318"/>
            <a:ext cx="7490700" cy="39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top, text bot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logos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top, text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26650" y="3738062"/>
            <a:ext cx="7490700" cy="715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logos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file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2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3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4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57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260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370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ru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26650" y="1360218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" name="Shape 53" descr="logo_interior_black.png"/>
          <p:cNvPicPr preferRelativeResize="0"/>
          <p:nvPr/>
        </p:nvPicPr>
        <p:blipFill rotWithShape="1">
          <a:blip r:embed="rId22">
            <a:alphaModFix/>
          </a:blip>
          <a:srcRect t="396" b="386"/>
          <a:stretch/>
        </p:blipFill>
        <p:spPr>
          <a:xfrm>
            <a:off x="8327450" y="4819525"/>
            <a:ext cx="654674" cy="2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3361500" y="4733950"/>
            <a:ext cx="2421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DISTRIBUTION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701" r:id="rId16"/>
    <p:sldLayoutId id="2147483702" r:id="rId17"/>
    <p:sldLayoutId id="2147483703" r:id="rId18"/>
    <p:sldLayoutId id="2147483704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 descr="logo_lar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000" y="1505843"/>
            <a:ext cx="1455249" cy="4705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4.emf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821825" y="2062455"/>
            <a:ext cx="5943600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Ansible Cisco Network Workshop</a:t>
            </a:r>
            <a:endParaRPr lang="en" dirty="0"/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2"/>
          </p:nvPr>
        </p:nvSpPr>
        <p:spPr>
          <a:xfrm>
            <a:off x="1821825" y="2783598"/>
            <a:ext cx="4572000" cy="1562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Jim Garrett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Senior Solution Architect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jgarrett@redhat.com</a:t>
            </a:r>
          </a:p>
          <a:p>
            <a:pPr lvl="0" rtl="0">
              <a:spcBef>
                <a:spcPts val="0"/>
              </a:spcBef>
              <a:buNone/>
            </a:pPr>
            <a:endParaRPr lang="en-US"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November 2018</a:t>
            </a:r>
            <a:endParaRPr lang="en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799" y="1143001"/>
            <a:ext cx="4836459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language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Playbooks</a:t>
            </a:r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. 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Enterprise framework for controlling, securing and managing your automation –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Tower</a:t>
            </a: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6" y="2235570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5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1165861" y="1052581"/>
            <a:ext cx="2264553" cy="1176269"/>
          </a:xfrm>
        </p:spPr>
        <p:txBody>
          <a:bodyPr>
            <a:normAutofit/>
          </a:bodyPr>
          <a:lstStyle/>
          <a:p>
            <a:pPr algn="ctr"/>
            <a:r>
              <a:rPr lang="en-US" sz="150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SIMPLE</a:t>
            </a: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3334057" y="1089531"/>
            <a:ext cx="2260712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POWERFUL</a:t>
            </a: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5683723" y="1089531"/>
            <a:ext cx="2136089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Agentless</a:t>
            </a: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3589830" y="2555677"/>
            <a:ext cx="1938052" cy="180083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Configuration management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App deployment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Workflow orchestration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Orchestrate the app lifecycle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1476315" y="2544962"/>
            <a:ext cx="1857743" cy="18966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Human readable automation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No special coding skills needed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Tasks executed in order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Get productive quickly</a:t>
            </a:r>
            <a:endParaRPr lang="en-US" sz="18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4" name="AutoShape 4"/>
          <p:cNvSpPr>
            <a:spLocks/>
          </p:cNvSpPr>
          <p:nvPr/>
        </p:nvSpPr>
        <p:spPr bwMode="auto">
          <a:xfrm>
            <a:off x="5862925" y="2546152"/>
            <a:ext cx="1905000" cy="189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Agentless architecture</a:t>
            </a: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Uses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OpenSSH</a:t>
            </a: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 &amp;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WinRM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More efficient &amp; more secure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305482" y="1714500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600700" y="1779984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32" y="1200150"/>
            <a:ext cx="374018" cy="571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05" y="1200150"/>
            <a:ext cx="396109" cy="514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92" y="1257300"/>
            <a:ext cx="530159" cy="515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C225D3-E915-4F9B-BA8B-D6E65C1D2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48"/>
            <a:ext cx="9144000" cy="47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76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E93B21-4EFC-4DA1-8C9C-C7E295C55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" y="0"/>
            <a:ext cx="9142101" cy="47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0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269966" y="26484"/>
            <a:ext cx="8604067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Common Use Cases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000" b="1" i="1" dirty="0"/>
              <a:t>Anything an operator can do manually, Ansible can automate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Backup and restore device configurations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Upgrade network device 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Configuration 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Apply patches to address CVE (</a:t>
            </a:r>
            <a:r>
              <a:rPr lang="en-US" sz="2400" i="1" dirty="0"/>
              <a:t>Common Vulnerabilities and Exposures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Generate dynamic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427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20623D-0A1C-46E7-B89C-81E35E8D2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25"/>
            <a:ext cx="9144000" cy="471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56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46232E-7D54-4C39-9EE6-A2E3F705E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4"/>
            <a:ext cx="9144000" cy="47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4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50D156-21A3-49FA-BB96-D8DF0073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2"/>
            <a:ext cx="9144000" cy="474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05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4BF704-95D6-4A2B-ADBF-4246C6728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1"/>
            <a:ext cx="9144000" cy="473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80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A87B7F-31A3-4BBC-A804-61AC5BEC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"/>
            <a:ext cx="9144000" cy="473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46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207649" y="26484"/>
            <a:ext cx="6516853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You Will Learn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29913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Ansible, its common use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Ansible works and terminology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Inventory, grouping and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Running Playbook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Network 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Introduction to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Introduction to Ansible Galaxy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Scenarios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2D16C8-FDFF-46B8-9C23-CE0E090C0C08}"/>
              </a:ext>
            </a:extLst>
          </p:cNvPr>
          <p:cNvSpPr txBox="1"/>
          <p:nvPr/>
        </p:nvSpPr>
        <p:spPr>
          <a:xfrm>
            <a:off x="884255" y="3647553"/>
            <a:ext cx="6215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/>
              <a:t>Executing discrete commands on network devices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/>
              <a:t>Backing up and restoring device configuration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/>
              <a:t>Generating dynamic/living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5910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F3E9A7-2B3D-4753-9875-94431B5CF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8"/>
            <a:ext cx="9144000" cy="475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95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4815FA-3041-4640-AB17-8AE4BA44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2"/>
            <a:ext cx="9144000" cy="470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27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0B1F46-D68C-4374-92E5-EFAB05E92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2"/>
            <a:ext cx="9144000" cy="469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12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B32D-E1F6-4313-AAE2-FD1EACFCE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675"/>
            <a:ext cx="9144000" cy="476892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CC6E8D-3F60-403E-AC2D-85AEAD3AB9F2}"/>
              </a:ext>
            </a:extLst>
          </p:cNvPr>
          <p:cNvSpPr/>
          <p:nvPr/>
        </p:nvSpPr>
        <p:spPr>
          <a:xfrm>
            <a:off x="1001108" y="1064171"/>
            <a:ext cx="1765738" cy="3153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23B82DB-06F6-470A-9072-D22FA851EDA1}"/>
              </a:ext>
            </a:extLst>
          </p:cNvPr>
          <p:cNvSpPr/>
          <p:nvPr/>
        </p:nvSpPr>
        <p:spPr>
          <a:xfrm>
            <a:off x="1011615" y="2201922"/>
            <a:ext cx="1765738" cy="3153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DDAEBA-FA99-4DD3-B307-86C29CB77C24}"/>
              </a:ext>
            </a:extLst>
          </p:cNvPr>
          <p:cNvSpPr/>
          <p:nvPr/>
        </p:nvSpPr>
        <p:spPr>
          <a:xfrm>
            <a:off x="1290142" y="2898238"/>
            <a:ext cx="1765738" cy="3153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9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8F52D6-E392-4BEC-9912-5B2B489F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" y="0"/>
            <a:ext cx="9103314" cy="474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25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5ABF4F-C505-468A-97E0-8DBB85E0A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788" y="2326753"/>
            <a:ext cx="8400422" cy="489993"/>
          </a:xfrm>
        </p:spPr>
        <p:txBody>
          <a:bodyPr/>
          <a:lstStyle/>
          <a:p>
            <a:pPr>
              <a:buNone/>
            </a:pPr>
            <a:r>
              <a:rPr lang="en-US" sz="1800" dirty="0"/>
              <a:t>https://s3.amazonaws.com/2e0a.ansibleworkshops.opentlc.com/2e0a-index.html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BCE5D-6D4F-4E41-A659-AA8210537A0D}"/>
              </a:ext>
            </a:extLst>
          </p:cNvPr>
          <p:cNvSpPr txBox="1"/>
          <p:nvPr/>
        </p:nvSpPr>
        <p:spPr>
          <a:xfrm>
            <a:off x="3158792" y="859220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Lab Location</a:t>
            </a:r>
          </a:p>
        </p:txBody>
      </p:sp>
    </p:spTree>
    <p:extLst>
      <p:ext uri="{BB962C8B-B14F-4D97-AF65-F5344CB8AC3E}">
        <p14:creationId xmlns:p14="http://schemas.microsoft.com/office/powerpoint/2010/main" val="3327962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269966" y="26484"/>
            <a:ext cx="8604067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Playbook definition for network automation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Target play execution using hosts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Define the connection: </a:t>
            </a:r>
            <a:r>
              <a:rPr lang="en-US" sz="2400" dirty="0" err="1"/>
              <a:t>network_cli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About </a:t>
            </a:r>
            <a:r>
              <a:rPr lang="en-US" sz="2400" dirty="0" err="1"/>
              <a:t>gather_facts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954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22000D-B88C-4463-B2D2-A1FFDDF1E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2302903"/>
            <a:ext cx="8953500" cy="2466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74F194-21CF-4D0F-9A16-4DA2F8E00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077" y="905981"/>
            <a:ext cx="3333750" cy="1362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DDAB9C-FD42-4616-96AE-44E652BE8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777" y="280584"/>
            <a:ext cx="50863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73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580E7-C8EA-4317-AACC-07A81F15A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8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29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82B162-7DA1-49AE-862F-68D2DB873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091"/>
            <a:ext cx="9144000" cy="156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1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F1A9C9-4A58-42A3-AD9B-A14BFF54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1" y="70338"/>
            <a:ext cx="8418617" cy="47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90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524897-9817-4BF2-B5B8-FAE453BA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587"/>
            <a:ext cx="9144000" cy="278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29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4604F7-CB2C-42E0-AC33-587F5FB40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2841"/>
            <a:ext cx="9144000" cy="263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51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6A8A34-0E61-414A-8CEF-ECFB437B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1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FE3A8B-F18E-4D0A-8543-65663F137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39"/>
            <a:ext cx="9144000" cy="46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41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DC32BB-FC4A-4771-8B44-143E2AB44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9"/>
            <a:ext cx="9144000" cy="47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59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8341F2-3844-4B50-BF3E-E53C155EA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2"/>
            <a:ext cx="9144000" cy="46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54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3C0347-21E5-4530-B882-03A827EF9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29"/>
            <a:ext cx="9144000" cy="47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C13EA4-8E90-4C0C-8246-842EBB5BB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9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52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24A10E-35A9-48B6-AFAC-9B9C8056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466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26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35BD15-1889-4FE5-AD14-3DCBD8DF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470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75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269966" y="26484"/>
            <a:ext cx="8604067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Managing networks hasn’t changed in 30 years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Networks are mission critical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Every network is a unique snowflake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Ad-hoc changes that proliferate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Vendor specific implementations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Testing is expensive/impossible</a:t>
            </a:r>
          </a:p>
        </p:txBody>
      </p:sp>
    </p:spTree>
    <p:extLst>
      <p:ext uri="{BB962C8B-B14F-4D97-AF65-F5344CB8AC3E}">
        <p14:creationId xmlns:p14="http://schemas.microsoft.com/office/powerpoint/2010/main" val="121456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0F78E6-1754-4F28-945F-010405D8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6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85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A20CE-C255-46F9-A3B0-B6739A141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7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68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3A2665-F914-4293-95E9-F2C11F5C4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28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4B7EBF-AFEB-4FD1-B3FC-4F17D4C7A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4B1863-ADF0-483E-928E-74CCE4A3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10A93-AC63-4F73-BD88-F2F23124C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4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1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E76E31-CE40-4987-A99C-5BF01369A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9DDF2-9A42-4F35-B511-98A34369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FF3D9-BE42-4F6D-9214-140CFEAC0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7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19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F296FF-A5E3-4206-81C7-889E17280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53BB21-6AD2-41AD-805B-136B274B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5FD44-2FE3-4DFF-BC77-058EA8874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50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90C2F1-B9F2-4728-90F1-0D3204DE3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2E6255-7D11-45FB-A0E9-32B8CD3A2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19B5D-8713-48B0-9840-F6A168C2C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8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03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592452-8620-4157-898B-05AC41054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8FBE96-CCBB-4792-934B-EF173DDE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26DB8-AB96-4E0B-A4A7-5C49C7D41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5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0830AD-0CC6-45BD-AA81-77FB41749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92521E-E861-4646-A301-6DF2102D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81FB2-0EA9-41D6-BEC9-64B9135D5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7"/>
            <a:ext cx="9144000" cy="47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96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FECEFA-C5CC-4B86-AF25-3FFCC4EA1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A9F132-FADA-469F-9921-C540EF96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F5FB9-E3FB-4078-B13A-E5E1554F9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9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6F5C6B-2E1D-480E-86A8-A84B25AC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637"/>
            <a:ext cx="9144000" cy="47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143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F1B7F0-80C4-4DD2-B740-ED029DA96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64AD39-0A22-414B-849C-52A46C1B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537D0-87C7-460C-BCE7-357507916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98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70A975-A3B9-43FC-A91F-D8DB4A62C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D09587-2E30-49CB-A391-93ABFC5E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0342E-279A-469C-B1AE-18A501E8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9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65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B02B56-E349-4BCE-B7DB-691012F7F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10A813-F214-439A-A21F-3DD18D68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60E09-3341-4197-B189-E2E479977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47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42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81BC46-F524-44DF-A8A2-E59639230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3AAEF6-BF11-47E1-9475-49A817FE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EE471-01D9-4E6D-BA5C-7C62CE46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758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7857DB-1B00-444D-ABDB-7DA71E01E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FCAE67-DBC4-4205-89EF-11DCBA6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FDB3B-7652-4C15-85F8-F02452F4D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347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6E3946-EF38-44F3-9C6D-90C7FC5E7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C95287-1850-474E-AF4A-A8C8A548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CC348-2B8B-4596-973E-1621BF550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47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820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DA7060-5005-49EB-9575-7822225E7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F4EECE-FAF3-4338-B548-AFA4BCC4B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EFE50-8A78-4EA9-A09E-6E3AFCE4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862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A8F360-C8FE-4C33-84CC-CF00DB263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1CD694-8F27-454E-8055-F5599373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BDC9F-E231-42D1-A79D-7AB93F127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9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52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971F97-3FB7-4A50-875D-E2F78460C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06AAE8-8933-4AF3-8F0F-756F67A18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358B0-1F84-46BB-90F4-5FA8D61A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4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397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64EAEB-3E01-4C1A-A682-3D6B7B2C0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DBCA1C-3A48-4E71-B17B-25E8CBAB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ED886-4343-4783-B859-200BC1E6B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8"/>
            <a:ext cx="9144000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87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269966" y="26484"/>
            <a:ext cx="8604067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Automatic considerations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Compute is no longer the slowest link in the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Businesses demand that networks deliver at the speed of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Automation of repeatable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Bridge silos</a:t>
            </a:r>
          </a:p>
        </p:txBody>
      </p:sp>
    </p:spTree>
    <p:extLst>
      <p:ext uri="{BB962C8B-B14F-4D97-AF65-F5344CB8AC3E}">
        <p14:creationId xmlns:p14="http://schemas.microsoft.com/office/powerpoint/2010/main" val="142024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0EEBF0-8A77-409E-A5E8-9EF1011BC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1BEB30-00EB-4AF4-AE02-964FB804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73FB0-0B59-40A9-9D51-28769CDDB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7"/>
            <a:ext cx="9144000" cy="47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772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2FABFA-6B9B-4660-8227-7CC235510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0595CB-ACDE-41EA-8D30-E350BD189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F0529-31EF-4528-B2B5-E712C667C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0"/>
            <a:ext cx="9144000" cy="472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967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559A48-47E1-4206-9D4D-C0503DB50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6B23B6-586F-4858-8FC2-1A2066EDB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29972-7E08-42D4-BC72-B0858806F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21"/>
            <a:ext cx="9144000" cy="47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2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800" y="1143001"/>
            <a:ext cx="4591594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2"/>
              </a:solidFill>
              <a:latin typeface="Overpass" charset="0"/>
              <a:ea typeface="Overpass" charset="0"/>
              <a:cs typeface="Overpass" charset="0"/>
            </a:endParaRP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00" y="2145573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094" y="2061865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Automate What????</a:t>
            </a:r>
          </a:p>
        </p:txBody>
      </p:sp>
    </p:spTree>
    <p:extLst>
      <p:ext uri="{BB962C8B-B14F-4D97-AF65-F5344CB8AC3E}">
        <p14:creationId xmlns:p14="http://schemas.microsoft.com/office/powerpoint/2010/main" val="67739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51FDCC-E35E-4CFE-BF5C-8C9AA0D1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8" y="78874"/>
            <a:ext cx="8937343" cy="4674101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140669D5-52E6-4A38-A2D7-077C905D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8" y="0"/>
            <a:ext cx="7772400" cy="1028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32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32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D4496-6D59-4CF6-B195-00C826E954BE}"/>
              </a:ext>
            </a:extLst>
          </p:cNvPr>
          <p:cNvSpPr txBox="1"/>
          <p:nvPr/>
        </p:nvSpPr>
        <p:spPr>
          <a:xfrm>
            <a:off x="362607" y="1497724"/>
            <a:ext cx="483658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Automation Engine</a:t>
            </a:r>
          </a:p>
          <a:p>
            <a:endParaRPr lang="en-US" sz="2800" dirty="0"/>
          </a:p>
          <a:p>
            <a:r>
              <a:rPr lang="en-US" sz="2800" dirty="0"/>
              <a:t>IT Infrastructure</a:t>
            </a:r>
          </a:p>
          <a:p>
            <a:endParaRPr lang="en-US" sz="2800" dirty="0"/>
          </a:p>
          <a:p>
            <a:r>
              <a:rPr lang="en-US" sz="2800" dirty="0"/>
              <a:t>Networks - F5, Arista, Cisco, </a:t>
            </a:r>
          </a:p>
          <a:p>
            <a:r>
              <a:rPr lang="en-US" sz="2800" dirty="0"/>
              <a:t>Juniper, Open </a:t>
            </a:r>
            <a:r>
              <a:rPr lang="en-US" sz="2800" dirty="0" err="1"/>
              <a:t>Vswitch</a:t>
            </a:r>
            <a:endParaRPr lang="en-US" sz="2800" dirty="0"/>
          </a:p>
          <a:p>
            <a:r>
              <a:rPr lang="en-US" sz="2800" dirty="0"/>
              <a:t>VYOS, others</a:t>
            </a:r>
          </a:p>
        </p:txBody>
      </p:sp>
    </p:spTree>
    <p:extLst>
      <p:ext uri="{BB962C8B-B14F-4D97-AF65-F5344CB8AC3E}">
        <p14:creationId xmlns:p14="http://schemas.microsoft.com/office/powerpoint/2010/main" val="18906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09784C-58B9-49A7-9522-CE698F9D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38"/>
            <a:ext cx="9144000" cy="47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36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9954</TotalTime>
  <Words>479</Words>
  <Application>Microsoft Office PowerPoint</Application>
  <PresentationFormat>On-screen Show (16:9)</PresentationFormat>
  <Paragraphs>87</Paragraphs>
  <Slides>62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Proxima Nova</vt:lpstr>
      <vt:lpstr>Arial</vt:lpstr>
      <vt:lpstr>Source Sans Pro</vt:lpstr>
      <vt:lpstr>Overpass</vt:lpstr>
      <vt:lpstr>simple-light-2</vt:lpstr>
      <vt:lpstr>Content</vt:lpstr>
      <vt:lpstr>Title</vt:lpstr>
      <vt:lpstr>Ansible Cisco Network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ANSIBLE?</vt:lpstr>
      <vt:lpstr>WHAT IS ANSIBLE?</vt:lpstr>
      <vt:lpstr>PowerPoint Presentation</vt:lpstr>
      <vt:lpstr>WHAT IS ANSIBLE?</vt:lpstr>
      <vt:lpstr>SIMPLE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AUTOMATION USING  DOCKER, KUBERNETES AND OPENSHIFT</dc:title>
  <dc:subject/>
  <dc:creator/>
  <cp:keywords/>
  <dc:description/>
  <cp:lastModifiedBy>jgarrett</cp:lastModifiedBy>
  <cp:revision>114</cp:revision>
  <dcterms:modified xsi:type="dcterms:W3CDTF">2018-11-05T14:04:37Z</dcterms:modified>
  <cp:category/>
</cp:coreProperties>
</file>